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notesMasterIdLst>
    <p:notesMasterId r:id="rId29"/>
  </p:notesMasterIdLst>
  <p:sldIdLst>
    <p:sldId id="258" r:id="rId2"/>
    <p:sldId id="264" r:id="rId3"/>
    <p:sldId id="268" r:id="rId4"/>
    <p:sldId id="305" r:id="rId5"/>
    <p:sldId id="307" r:id="rId6"/>
    <p:sldId id="306" r:id="rId7"/>
    <p:sldId id="308" r:id="rId8"/>
    <p:sldId id="309" r:id="rId9"/>
    <p:sldId id="310" r:id="rId10"/>
    <p:sldId id="314" r:id="rId11"/>
    <p:sldId id="322" r:id="rId12"/>
    <p:sldId id="320" r:id="rId13"/>
    <p:sldId id="315" r:id="rId14"/>
    <p:sldId id="321" r:id="rId15"/>
    <p:sldId id="329" r:id="rId16"/>
    <p:sldId id="323" r:id="rId17"/>
    <p:sldId id="330" r:id="rId18"/>
    <p:sldId id="324" r:id="rId19"/>
    <p:sldId id="331" r:id="rId20"/>
    <p:sldId id="326" r:id="rId21"/>
    <p:sldId id="332" r:id="rId22"/>
    <p:sldId id="301" r:id="rId23"/>
    <p:sldId id="333" r:id="rId24"/>
    <p:sldId id="285" r:id="rId25"/>
    <p:sldId id="286" r:id="rId26"/>
    <p:sldId id="296" r:id="rId27"/>
    <p:sldId id="287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7F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D45949-B020-400C-B47B-2C2F99FEA775}" type="datetimeFigureOut">
              <a:rPr lang="ru-RU" smtClean="0"/>
              <a:t>19.12.2025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7AB560-36BD-459B-98BD-56AE59C47A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935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7AB560-36BD-459B-98BD-56AE59C47A6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259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7AB560-36BD-459B-98BD-56AE59C47A6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256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19.12.2025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heel spokes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19.12.2025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 spokes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19.12.2025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19.12.2025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heel spokes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19.12.2025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A1B5E-B2CA-4E21-9575-AE8B31165728}" type="datetimeFigureOut">
              <a:rPr lang="ru-RU" smtClean="0"/>
              <a:pPr/>
              <a:t>19.12.2025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04DBC-267E-4147-9769-7D3BEB7526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696" r:id="rId12"/>
  </p:sldLayoutIdLst>
  <p:transition spd="slow">
    <p:wheel spokes="1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7384"/>
            <a:ext cx="9395520" cy="685800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i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i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 smtClean="0">
                <a:solidFill>
                  <a:srgbClr val="437F46"/>
                </a:solidFill>
              </a:rPr>
              <a:t>ТЕМА: «Привязанность в детско-родительских отношениях»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 b="1" i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i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26" name="Picture 2" descr="C:\Documents and Settings\Иятта\Рабочий стол\ЭТО СРОЧНО\ПРЕЗЕНТАЦИЯ\0b1046f41010b46599801122fdb6b725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060"/>
            <a:ext cx="2987824" cy="3573016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3078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4"/>
          <a:srcRect l="33189" t="39211"/>
          <a:stretch>
            <a:fillRect/>
          </a:stretch>
        </p:blipFill>
        <p:spPr bwMode="auto">
          <a:xfrm>
            <a:off x="6734175" y="4495800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5"/>
          <a:srcRect t="39211" r="33189"/>
          <a:stretch>
            <a:fillRect/>
          </a:stretch>
        </p:blipFill>
        <p:spPr bwMode="auto">
          <a:xfrm>
            <a:off x="0" y="4495800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6"/>
          <a:srcRect l="33189" b="39211"/>
          <a:stretch>
            <a:fillRect/>
          </a:stretch>
        </p:blipFill>
        <p:spPr bwMode="auto">
          <a:xfrm>
            <a:off x="6734175" y="0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42908" y="0"/>
            <a:ext cx="9286908" cy="685800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dirty="0" smtClean="0">
                <a:solidFill>
                  <a:schemeClr val="accent5">
                    <a:lumMod val="50000"/>
                  </a:schemeClr>
                </a:solidFill>
              </a:rPr>
              <a:t>Для Вас привязанность – это…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i="1" dirty="0"/>
          </a:p>
        </p:txBody>
      </p:sp>
      <p:pic>
        <p:nvPicPr>
          <p:cNvPr id="3080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2"/>
          <a:srcRect t="39211" r="33189"/>
          <a:stretch>
            <a:fillRect/>
          </a:stretch>
        </p:blipFill>
        <p:spPr bwMode="auto">
          <a:xfrm>
            <a:off x="-141728" y="4437112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C:\Documents and Settings\Иятта\Рабочий стол\ЭТО СРОЧНО\ПРЕЗЕНТАЦИЯ\0_6d5e4_a4e0eb9c_L.png"/>
          <p:cNvPicPr>
            <a:picLocks noChangeAspect="1" noChangeArrowheads="1"/>
          </p:cNvPicPr>
          <p:nvPr/>
        </p:nvPicPr>
        <p:blipFill>
          <a:blip r:embed="rId3"/>
          <a:srcRect b="59615"/>
          <a:stretch>
            <a:fillRect/>
          </a:stretch>
        </p:blipFill>
        <p:spPr bwMode="auto">
          <a:xfrm>
            <a:off x="-142908" y="165398"/>
            <a:ext cx="35687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C:\Documents and Settings\Иятта\Рабочий стол\ЭТО СРОЧНО\ПРЕЗЕНТАЦИЯ\0_6d5e4_a4e0eb9c_L.png"/>
          <p:cNvPicPr>
            <a:picLocks noChangeAspect="1" noChangeArrowheads="1"/>
          </p:cNvPicPr>
          <p:nvPr/>
        </p:nvPicPr>
        <p:blipFill>
          <a:blip r:embed="rId3"/>
          <a:srcRect b="59615"/>
          <a:stretch>
            <a:fillRect/>
          </a:stretch>
        </p:blipFill>
        <p:spPr bwMode="auto">
          <a:xfrm>
            <a:off x="5436096" y="226365"/>
            <a:ext cx="35687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2"/>
          <a:srcRect t="39211" r="33189"/>
          <a:stretch>
            <a:fillRect/>
          </a:stretch>
        </p:blipFill>
        <p:spPr bwMode="auto">
          <a:xfrm rot="16200000">
            <a:off x="6736533" y="4413299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i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dirty="0" smtClean="0">
                <a:solidFill>
                  <a:schemeClr val="accent2">
                    <a:lumMod val="50000"/>
                  </a:schemeClr>
                </a:solidFill>
              </a:rPr>
              <a:t>Привязанность</a:t>
            </a:r>
            <a:r>
              <a:rPr lang="ru-RU" sz="4800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</a:rPr>
              <a:t>- </a:t>
            </a:r>
            <a:r>
              <a:rPr lang="ru-RU" sz="3600" b="1" i="1" dirty="0" smtClean="0">
                <a:solidFill>
                  <a:schemeClr val="accent2">
                    <a:lumMod val="50000"/>
                  </a:schemeClr>
                </a:solidFill>
              </a:rPr>
              <a:t>это взаимный процесс образования эмоциональной связи между людьми, которая сохраняется неопределенное время, даже, если эти люди разделены.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                                                                    Джон </a:t>
            </a:r>
            <a:r>
              <a:rPr lang="ru-RU" sz="3200" b="1" i="1" dirty="0" err="1" smtClean="0">
                <a:solidFill>
                  <a:schemeClr val="accent2">
                    <a:lumMod val="50000"/>
                  </a:schemeClr>
                </a:solidFill>
              </a:rPr>
              <a:t>Боулби</a:t>
            </a:r>
            <a:endParaRPr lang="ru-RU" sz="3200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Picture 4" descr="C:\Documents and Settings\Иятта\Рабочий стол\ЭТО СРОЧНО\ПРЕЗЕНТАЦИЯ\0_6d5e4_a4e0eb9c_L.png"/>
          <p:cNvPicPr>
            <a:picLocks noChangeAspect="1" noChangeArrowheads="1"/>
          </p:cNvPicPr>
          <p:nvPr/>
        </p:nvPicPr>
        <p:blipFill>
          <a:blip r:embed="rId2"/>
          <a:srcRect b="59615"/>
          <a:stretch>
            <a:fillRect/>
          </a:stretch>
        </p:blipFill>
        <p:spPr bwMode="auto">
          <a:xfrm>
            <a:off x="5292080" y="162778"/>
            <a:ext cx="35687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C:\Documents and Settings\Иятта\Рабочий стол\ЭТО СРОЧНО\ПРЕЗЕНТАЦИЯ\0_6d5e4_a4e0eb9c_L.png"/>
          <p:cNvPicPr>
            <a:picLocks noChangeAspect="1" noChangeArrowheads="1"/>
          </p:cNvPicPr>
          <p:nvPr/>
        </p:nvPicPr>
        <p:blipFill>
          <a:blip r:embed="rId2"/>
          <a:srcRect b="59615"/>
          <a:stretch>
            <a:fillRect/>
          </a:stretch>
        </p:blipFill>
        <p:spPr bwMode="auto">
          <a:xfrm>
            <a:off x="0" y="152400"/>
            <a:ext cx="35687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081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2"/>
          <a:srcRect l="33189" b="39211"/>
          <a:stretch>
            <a:fillRect/>
          </a:stretch>
        </p:blipFill>
        <p:spPr bwMode="auto">
          <a:xfrm>
            <a:off x="6734175" y="0"/>
            <a:ext cx="2409825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C:\Documents and Settings\Иятта\Рабочий стол\ЭТО СРОЧНО\ПРЕЗЕНТАЦИЯ\0_6d5e4_a4e0eb9c_L.png"/>
          <p:cNvPicPr>
            <a:picLocks noChangeAspect="1" noChangeArrowheads="1"/>
          </p:cNvPicPr>
          <p:nvPr/>
        </p:nvPicPr>
        <p:blipFill>
          <a:blip r:embed="rId3"/>
          <a:srcRect b="59615"/>
          <a:stretch>
            <a:fillRect/>
          </a:stretch>
        </p:blipFill>
        <p:spPr bwMode="auto">
          <a:xfrm rot="16200000">
            <a:off x="-966663" y="4071119"/>
            <a:ext cx="35687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bigslide.ru/images/2/1499/960/img4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87" y="1201420"/>
            <a:ext cx="5940425" cy="44551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982089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i="1" dirty="0" smtClean="0">
                <a:solidFill>
                  <a:schemeClr val="accent5">
                    <a:lumMod val="50000"/>
                  </a:schemeClr>
                </a:solidFill>
              </a:rPr>
              <a:t>Для чего важно формировать привязанность?</a:t>
            </a:r>
            <a:endParaRPr lang="ru-RU" sz="60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081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2"/>
          <a:srcRect l="33189" b="39211"/>
          <a:stretch>
            <a:fillRect/>
          </a:stretch>
        </p:blipFill>
        <p:spPr bwMode="auto">
          <a:xfrm>
            <a:off x="6734175" y="0"/>
            <a:ext cx="2409825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C:\Documents and Settings\Иятта\Рабочий стол\ЭТО СРОЧНО\ПРЕЗЕНТАЦИЯ\0_6d5e4_a4e0eb9c_L.png"/>
          <p:cNvPicPr>
            <a:picLocks noChangeAspect="1" noChangeArrowheads="1"/>
          </p:cNvPicPr>
          <p:nvPr/>
        </p:nvPicPr>
        <p:blipFill>
          <a:blip r:embed="rId3"/>
          <a:srcRect b="59615"/>
          <a:stretch>
            <a:fillRect/>
          </a:stretch>
        </p:blipFill>
        <p:spPr bwMode="auto">
          <a:xfrm>
            <a:off x="-142908" y="165398"/>
            <a:ext cx="35687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5167762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dirty="0" smtClean="0">
                <a:solidFill>
                  <a:schemeClr val="accent5">
                    <a:lumMod val="50000"/>
                  </a:schemeClr>
                </a:solidFill>
              </a:rPr>
              <a:t>Для чего важно формировать привязанность: 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</a:rPr>
              <a:t>Самооценка (приобретенное от реакции окружающего мира на Нас)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</a:rPr>
              <a:t>Распознавание своих потребностей (что я люблю, хочу, чувствую, уметь просить о помощи и заботиться о себе)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</a:rPr>
              <a:t>Конструктивные отношения в социуме (понимание своих эмоций ведет к понимаю –чужих; </a:t>
            </a:r>
            <a:r>
              <a:rPr lang="ru-RU" sz="2400" b="1" i="1" dirty="0" err="1" smtClean="0">
                <a:solidFill>
                  <a:schemeClr val="accent5">
                    <a:lumMod val="50000"/>
                  </a:schemeClr>
                </a:solidFill>
              </a:rPr>
              <a:t>эмпатия</a:t>
            </a:r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</a:rPr>
              <a:t>Исследовательская деятельность, развитие (страдает, если все силы уходят на подавление тревоги и страха)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</a:rPr>
              <a:t>Моральные нормы, поведение («условный рефлекс», который формируется значимым взрослым)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860240" y="4790802"/>
            <a:ext cx="2408237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340530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950" y="0"/>
            <a:ext cx="9144000" cy="685800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sz="2400" dirty="0"/>
          </a:p>
        </p:txBody>
      </p:sp>
      <p:pic>
        <p:nvPicPr>
          <p:cNvPr id="3080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2"/>
          <a:srcRect t="39211" r="33189"/>
          <a:stretch>
            <a:fillRect/>
          </a:stretch>
        </p:blipFill>
        <p:spPr bwMode="auto">
          <a:xfrm>
            <a:off x="0" y="4495800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3"/>
          <a:srcRect l="33189" b="39211"/>
          <a:stretch>
            <a:fillRect/>
          </a:stretch>
        </p:blipFill>
        <p:spPr bwMode="auto">
          <a:xfrm>
            <a:off x="6734175" y="0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3854" y="-29369"/>
            <a:ext cx="2408237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2"/>
          <a:srcRect t="39211" r="33189"/>
          <a:stretch>
            <a:fillRect/>
          </a:stretch>
        </p:blipFill>
        <p:spPr bwMode="auto">
          <a:xfrm rot="16200000">
            <a:off x="6420396" y="4244901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0728"/>
            <a:ext cx="9000999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050556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950" y="0"/>
            <a:ext cx="9144000" cy="685800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sz="2400" dirty="0"/>
          </a:p>
        </p:txBody>
      </p:sp>
      <p:pic>
        <p:nvPicPr>
          <p:cNvPr id="3080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2"/>
          <a:srcRect t="39211" r="33189"/>
          <a:stretch>
            <a:fillRect/>
          </a:stretch>
        </p:blipFill>
        <p:spPr bwMode="auto">
          <a:xfrm>
            <a:off x="0" y="4495800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3"/>
          <a:srcRect l="33189" b="39211"/>
          <a:stretch>
            <a:fillRect/>
          </a:stretch>
        </p:blipFill>
        <p:spPr bwMode="auto">
          <a:xfrm>
            <a:off x="6734175" y="0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3854" y="-29369"/>
            <a:ext cx="2408237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2"/>
          <a:srcRect t="39211" r="33189"/>
          <a:stretch>
            <a:fillRect/>
          </a:stretch>
        </p:blipFill>
        <p:spPr bwMode="auto">
          <a:xfrm rot="16200000">
            <a:off x="6420396" y="4244901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5" name="Picture 2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1412777"/>
            <a:ext cx="7920880" cy="4013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184021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941" y="0"/>
            <a:ext cx="9144000" cy="685800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Эмоциональная значимость ребенка для взрослого:</a:t>
            </a: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-принятие ребенка таким, какой он есть;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- зависит и от того на сколько готовы были родители принять ребенка, насколько желаем, на сколько ожидания родителей были оправданы, удовлетворенность супружескими отношениями</a:t>
            </a:r>
          </a:p>
        </p:txBody>
      </p:sp>
      <p:pic>
        <p:nvPicPr>
          <p:cNvPr id="3080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3"/>
          <a:srcRect t="39211" r="33189"/>
          <a:stretch>
            <a:fillRect/>
          </a:stretch>
        </p:blipFill>
        <p:spPr bwMode="auto">
          <a:xfrm>
            <a:off x="0" y="4495800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4"/>
          <a:srcRect l="33189" b="39211"/>
          <a:stretch>
            <a:fillRect/>
          </a:stretch>
        </p:blipFill>
        <p:spPr bwMode="auto">
          <a:xfrm>
            <a:off x="6734175" y="0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3854" y="-29369"/>
            <a:ext cx="2408237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3"/>
          <a:srcRect t="39211" r="33189"/>
          <a:stretch>
            <a:fillRect/>
          </a:stretch>
        </p:blipFill>
        <p:spPr bwMode="auto">
          <a:xfrm rot="16200000">
            <a:off x="6420396" y="4244901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666836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26222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i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2"/>
          <a:srcRect l="33189" b="39211"/>
          <a:stretch>
            <a:fillRect/>
          </a:stretch>
        </p:blipFill>
        <p:spPr bwMode="auto">
          <a:xfrm>
            <a:off x="6745214" y="116632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3854" y="-29369"/>
            <a:ext cx="2408237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672" y="116632"/>
            <a:ext cx="6838528" cy="1181100"/>
          </a:xfrm>
        </p:spPr>
        <p:txBody>
          <a:bodyPr/>
          <a:lstStyle/>
          <a:p>
            <a:pPr algn="ctr"/>
            <a:r>
              <a:rPr lang="ru-RU" dirty="0" smtClean="0"/>
              <a:t>Направления формирования привязанности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611560" y="1628800"/>
            <a:ext cx="7846640" cy="4746122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По знанию (значимость и доверие);</a:t>
            </a:r>
          </a:p>
          <a:p>
            <a:pPr algn="ctr"/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По чувствам (готов физически расставаться);</a:t>
            </a:r>
          </a:p>
          <a:p>
            <a:pPr algn="ctr"/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По значимости (важность в жизни значимого взрослого);</a:t>
            </a:r>
          </a:p>
          <a:p>
            <a:pPr algn="ctr"/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По принадлежности (поддержка, принятие, границы);</a:t>
            </a:r>
          </a:p>
          <a:p>
            <a:pPr algn="ctr"/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По похожести (имитировать, кого любит);</a:t>
            </a:r>
          </a:p>
          <a:p>
            <a:pPr algn="ctr"/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По ощущениям (тактильный контакт);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 rot="10800000">
            <a:off x="4507764" y="1989628"/>
            <a:ext cx="233056" cy="3955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10800000">
            <a:off x="4498504" y="2787566"/>
            <a:ext cx="260834" cy="4892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10800000">
            <a:off x="4507763" y="3839083"/>
            <a:ext cx="242317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10800000">
            <a:off x="4507764" y="4616347"/>
            <a:ext cx="233054" cy="4892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10800000">
            <a:off x="4498501" y="5373333"/>
            <a:ext cx="242317" cy="4892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77154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0007" y="0"/>
            <a:ext cx="9144000" cy="685800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dirty="0" smtClean="0">
                <a:solidFill>
                  <a:schemeClr val="accent5">
                    <a:lumMod val="50000"/>
                  </a:schemeClr>
                </a:solidFill>
              </a:rPr>
              <a:t>Типы </a:t>
            </a:r>
            <a:r>
              <a:rPr lang="ru-RU" sz="4000" b="1" i="1" dirty="0" err="1" smtClean="0">
                <a:solidFill>
                  <a:schemeClr val="accent5">
                    <a:lumMod val="50000"/>
                  </a:schemeClr>
                </a:solidFill>
              </a:rPr>
              <a:t>травматичной</a:t>
            </a:r>
            <a:r>
              <a:rPr lang="ru-RU" sz="4000" b="1" i="1" dirty="0" smtClean="0">
                <a:solidFill>
                  <a:schemeClr val="accent5">
                    <a:lumMod val="50000"/>
                  </a:schemeClr>
                </a:solidFill>
              </a:rPr>
              <a:t> Привязанности</a:t>
            </a:r>
            <a:r>
              <a:rPr lang="ru-RU" sz="3600" b="1" i="1" dirty="0" smtClean="0">
                <a:solidFill>
                  <a:schemeClr val="accent5">
                    <a:lumMod val="50000"/>
                  </a:schemeClr>
                </a:solidFill>
              </a:rPr>
              <a:t>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600" b="1" i="1" dirty="0" smtClean="0">
                <a:solidFill>
                  <a:schemeClr val="accent5">
                    <a:lumMod val="50000"/>
                  </a:schemeClr>
                </a:solidFill>
              </a:rPr>
              <a:t> Диффузная</a:t>
            </a: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600" b="1" i="1" dirty="0" smtClean="0">
                <a:solidFill>
                  <a:schemeClr val="accent5">
                    <a:lumMod val="50000"/>
                  </a:schemeClr>
                </a:solidFill>
              </a:rPr>
              <a:t> Перемещенная</a:t>
            </a: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600" b="1" i="1" dirty="0" smtClean="0">
                <a:solidFill>
                  <a:schemeClr val="accent5">
                    <a:lumMod val="50000"/>
                  </a:schemeClr>
                </a:solidFill>
              </a:rPr>
              <a:t> Тревожная</a:t>
            </a: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600" b="1" i="1" dirty="0" smtClean="0">
                <a:solidFill>
                  <a:schemeClr val="accent5">
                    <a:lumMod val="50000"/>
                  </a:schemeClr>
                </a:solidFill>
              </a:rPr>
              <a:t> Избегающая</a:t>
            </a: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600" b="1" i="1" dirty="0" smtClean="0">
                <a:solidFill>
                  <a:schemeClr val="accent5">
                    <a:lumMod val="50000"/>
                  </a:schemeClr>
                </a:solidFill>
              </a:rPr>
              <a:t> Токсичная</a:t>
            </a: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600" b="1" i="1" dirty="0" smtClean="0">
                <a:solidFill>
                  <a:schemeClr val="accent5">
                    <a:lumMod val="50000"/>
                  </a:schemeClr>
                </a:solidFill>
              </a:rPr>
              <a:t> Перевернутая</a:t>
            </a:r>
          </a:p>
          <a:p>
            <a:pPr marL="571500" indent="-5715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36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081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2"/>
          <a:srcRect l="33189" b="39211"/>
          <a:stretch>
            <a:fillRect/>
          </a:stretch>
        </p:blipFill>
        <p:spPr bwMode="auto">
          <a:xfrm>
            <a:off x="6734175" y="0"/>
            <a:ext cx="2409825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594574" y="4286746"/>
            <a:ext cx="2408237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692217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0007" y="0"/>
            <a:ext cx="9144000" cy="685800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36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081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2"/>
          <a:srcRect l="33189" b="39211"/>
          <a:stretch>
            <a:fillRect/>
          </a:stretch>
        </p:blipFill>
        <p:spPr bwMode="auto">
          <a:xfrm>
            <a:off x="6734175" y="0"/>
            <a:ext cx="2409825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594574" y="4286746"/>
            <a:ext cx="2408237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692696"/>
            <a:ext cx="6172200" cy="1100395"/>
          </a:xfrm>
        </p:spPr>
        <p:txBody>
          <a:bodyPr>
            <a:normAutofit fontScale="90000"/>
          </a:bodyPr>
          <a:lstStyle/>
          <a:p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>Диффузная</a:t>
            </a:r>
            <a: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7904" y="1988840"/>
            <a:ext cx="4750296" cy="4386082"/>
          </a:xfrm>
        </p:spPr>
        <p:txBody>
          <a:bodyPr>
            <a:normAutofit fontScale="92500"/>
          </a:bodyPr>
          <a:lstStyle/>
          <a:p>
            <a:r>
              <a:rPr lang="ru-RU" sz="2400" i="1" u="sng" dirty="0" smtClean="0">
                <a:solidFill>
                  <a:schemeClr val="accent2">
                    <a:lumMod val="50000"/>
                  </a:schemeClr>
                </a:solidFill>
              </a:rPr>
              <a:t>Причина:</a:t>
            </a:r>
            <a:r>
              <a:rPr lang="ru-RU" sz="2400" i="1" u="sng" dirty="0" smtClean="0"/>
              <a:t> </a:t>
            </a:r>
            <a:r>
              <a:rPr lang="ru-RU" sz="2400" dirty="0" smtClean="0"/>
              <a:t>часто меняющиеся взрослые.</a:t>
            </a:r>
            <a:endParaRPr lang="ru-RU" sz="2400" dirty="0"/>
          </a:p>
          <a:p>
            <a:r>
              <a:rPr lang="ru-RU" sz="2400" i="1" u="sng" dirty="0" smtClean="0">
                <a:solidFill>
                  <a:schemeClr val="accent2">
                    <a:lumMod val="50000"/>
                  </a:schemeClr>
                </a:solidFill>
              </a:rPr>
              <a:t>Поведение: </a:t>
            </a:r>
            <a:r>
              <a:rPr lang="ru-RU" sz="2400" dirty="0" smtClean="0"/>
              <a:t>Нет </a:t>
            </a:r>
            <a:r>
              <a:rPr lang="ru-RU" sz="2400" dirty="0"/>
              <a:t>избирательности, привязанности к кому- либо </a:t>
            </a:r>
            <a:r>
              <a:rPr lang="ru-RU" sz="2400" dirty="0" smtClean="0"/>
              <a:t>конкретному взрослому. </a:t>
            </a:r>
          </a:p>
          <a:p>
            <a:r>
              <a:rPr lang="ru-RU" sz="2400" u="sng" dirty="0" smtClean="0">
                <a:solidFill>
                  <a:schemeClr val="accent2">
                    <a:lumMod val="50000"/>
                  </a:schemeClr>
                </a:solidFill>
              </a:rPr>
              <a:t>Решение:</a:t>
            </a:r>
            <a:r>
              <a:rPr lang="ru-RU" sz="2400" dirty="0" smtClean="0"/>
              <a:t> </a:t>
            </a:r>
            <a:r>
              <a:rPr lang="ru-RU" sz="2400" dirty="0"/>
              <a:t>не привязывайся глубоко, все равно отнимут, бери все и сразу.</a:t>
            </a:r>
          </a:p>
          <a:p>
            <a:r>
              <a:rPr lang="ru-RU" sz="2400" dirty="0"/>
              <a:t>Такой  ребенок старается быть в центе внимания, старается всем </a:t>
            </a:r>
            <a:r>
              <a:rPr lang="ru-RU" sz="2400" dirty="0" smtClean="0"/>
              <a:t>понравится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715566" y="1830388"/>
            <a:ext cx="800100" cy="685800"/>
          </a:xfrm>
          <a:prstGeom prst="ellipse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123728" y="2135991"/>
            <a:ext cx="800100" cy="495300"/>
          </a:xfrm>
          <a:prstGeom prst="ellipse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2267744" y="2628900"/>
            <a:ext cx="800100" cy="1600200"/>
          </a:xfrm>
          <a:prstGeom prst="triangle">
            <a:avLst>
              <a:gd name="adj" fmla="val 45238"/>
            </a:avLst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2" name="Равнобедренный треугольник 11"/>
          <p:cNvSpPr/>
          <p:nvPr/>
        </p:nvSpPr>
        <p:spPr>
          <a:xfrm>
            <a:off x="395536" y="2493610"/>
            <a:ext cx="1296144" cy="1799485"/>
          </a:xfrm>
          <a:prstGeom prst="triangle">
            <a:avLst>
              <a:gd name="adj" fmla="val 45238"/>
            </a:avLst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H="1" flipV="1">
            <a:off x="1336783" y="3140968"/>
            <a:ext cx="1260169" cy="6524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endCxn id="12" idx="5"/>
          </p:cNvCxnSpPr>
          <p:nvPr/>
        </p:nvCxnSpPr>
        <p:spPr>
          <a:xfrm flipH="1" flipV="1">
            <a:off x="1336783" y="3393353"/>
            <a:ext cx="1260169" cy="4691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 flipV="1">
            <a:off x="1115616" y="3467185"/>
            <a:ext cx="1408162" cy="49112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86059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5037" y="-128246"/>
            <a:ext cx="9286081" cy="7173416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ru-RU" sz="24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2"/>
          <a:srcRect l="33189" b="39211"/>
          <a:stretch>
            <a:fillRect/>
          </a:stretch>
        </p:blipFill>
        <p:spPr bwMode="auto">
          <a:xfrm>
            <a:off x="6876256" y="-299333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02170" y="-305683"/>
            <a:ext cx="2408237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i="1" dirty="0" smtClean="0"/>
              <a:t>Диффузная  </a:t>
            </a:r>
            <a:endParaRPr lang="ru-RU" sz="4400" b="1" i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2962672" cy="439248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quarter" idx="2"/>
          </p:nvPr>
        </p:nvSpPr>
        <p:spPr>
          <a:xfrm>
            <a:off x="611560" y="1412776"/>
            <a:ext cx="3744416" cy="43924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Ощущения</a:t>
            </a:r>
          </a:p>
          <a:p>
            <a:pPr marL="0" indent="0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Похожесть</a:t>
            </a:r>
          </a:p>
          <a:p>
            <a:pPr marL="0" indent="0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Принадлежность</a:t>
            </a:r>
          </a:p>
          <a:p>
            <a:pPr marL="0" indent="0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Значимость</a:t>
            </a:r>
          </a:p>
          <a:p>
            <a:pPr marL="0" indent="0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Чувства</a:t>
            </a:r>
          </a:p>
          <a:p>
            <a:pPr marL="0" indent="0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>
                <a:solidFill>
                  <a:srgbClr val="00B0F0"/>
                </a:solidFill>
              </a:rPr>
              <a:t>Знание</a:t>
            </a:r>
          </a:p>
          <a:p>
            <a:pPr marL="0" indent="0" algn="ctr"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8" name="Объект 6"/>
          <p:cNvSpPr txBox="1">
            <a:spLocks/>
          </p:cNvSpPr>
          <p:nvPr/>
        </p:nvSpPr>
        <p:spPr>
          <a:xfrm>
            <a:off x="6236568" y="1412776"/>
            <a:ext cx="2367880" cy="244827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9" name="Объект 6"/>
          <p:cNvSpPr txBox="1">
            <a:spLocks/>
          </p:cNvSpPr>
          <p:nvPr/>
        </p:nvSpPr>
        <p:spPr>
          <a:xfrm>
            <a:off x="3419872" y="4005064"/>
            <a:ext cx="2376264" cy="22524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10" name="Объект 6"/>
          <p:cNvSpPr txBox="1">
            <a:spLocks/>
          </p:cNvSpPr>
          <p:nvPr/>
        </p:nvSpPr>
        <p:spPr>
          <a:xfrm>
            <a:off x="323528" y="4005064"/>
            <a:ext cx="2448272" cy="22524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11" name="Объект 6"/>
          <p:cNvSpPr txBox="1">
            <a:spLocks/>
          </p:cNvSpPr>
          <p:nvPr/>
        </p:nvSpPr>
        <p:spPr>
          <a:xfrm>
            <a:off x="6236568" y="4005064"/>
            <a:ext cx="2367880" cy="22524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195560" y="1882847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195560" y="2562456"/>
            <a:ext cx="978408" cy="1819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195560" y="3278442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195560" y="4046753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3195560" y="4725144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3195560" y="5445224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бъект 6"/>
          <p:cNvSpPr txBox="1">
            <a:spLocks/>
          </p:cNvSpPr>
          <p:nvPr/>
        </p:nvSpPr>
        <p:spPr>
          <a:xfrm>
            <a:off x="4860032" y="1700808"/>
            <a:ext cx="3744416" cy="45567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Просмотр фильмов</a:t>
            </a: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Стиль </a:t>
            </a: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«Мы с тобой рядом»</a:t>
            </a: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Уважение взглядов</a:t>
            </a: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Поддержка и принятие</a:t>
            </a: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Доверие надежность</a:t>
            </a: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52416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61087" y="13109"/>
            <a:ext cx="9144000" cy="685800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36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081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2"/>
          <a:srcRect l="33189" b="39211"/>
          <a:stretch>
            <a:fillRect/>
          </a:stretch>
        </p:blipFill>
        <p:spPr bwMode="auto">
          <a:xfrm>
            <a:off x="6734175" y="0"/>
            <a:ext cx="2409825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594574" y="4286746"/>
            <a:ext cx="2408237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548679"/>
            <a:ext cx="6172200" cy="1244411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>Перемещенная</a:t>
            </a:r>
            <a: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19872" y="1556793"/>
            <a:ext cx="5038328" cy="4818130"/>
          </a:xfrm>
        </p:spPr>
        <p:txBody>
          <a:bodyPr/>
          <a:lstStyle/>
          <a:p>
            <a:pPr algn="ctr"/>
            <a:r>
              <a:rPr lang="ru-RU" sz="2400" i="1" u="sng" dirty="0" smtClean="0">
                <a:solidFill>
                  <a:schemeClr val="accent2">
                    <a:lumMod val="50000"/>
                  </a:schemeClr>
                </a:solidFill>
              </a:rPr>
              <a:t>Причина: </a:t>
            </a:r>
            <a:r>
              <a:rPr lang="ru-RU" sz="2400" dirty="0" smtClean="0"/>
              <a:t>Рядом нет постоянного взрослого.</a:t>
            </a:r>
            <a:r>
              <a:rPr lang="ru-RU" sz="2400" dirty="0"/>
              <a:t> Не с </a:t>
            </a:r>
            <a:r>
              <a:rPr lang="ru-RU" sz="2400" dirty="0" smtClean="0"/>
              <a:t>кем формировать привязанность-депривация</a:t>
            </a:r>
            <a:r>
              <a:rPr lang="ru-RU" sz="2400" dirty="0"/>
              <a:t>. </a:t>
            </a:r>
            <a:endParaRPr lang="ru-RU" sz="2400" dirty="0" smtClean="0"/>
          </a:p>
          <a:p>
            <a:pPr algn="ctr"/>
            <a:r>
              <a:rPr lang="ru-RU" sz="2400" i="1" u="sng" dirty="0" smtClean="0">
                <a:solidFill>
                  <a:schemeClr val="accent2">
                    <a:lumMod val="50000"/>
                  </a:schemeClr>
                </a:solidFill>
              </a:rPr>
              <a:t>Поведение:</a:t>
            </a:r>
            <a:r>
              <a:rPr lang="ru-RU" sz="2400" i="1" u="sng" dirty="0" smtClean="0"/>
              <a:t> </a:t>
            </a:r>
            <a:r>
              <a:rPr lang="ru-RU" sz="2400" dirty="0" smtClean="0"/>
              <a:t>Рядом дети- формируется привязанность не к конкретно к какому –то ребенку, а к общности детей. «Мне понятно как быть с детьми», мир взрослого не понятен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539552" y="1793091"/>
            <a:ext cx="800100" cy="685800"/>
          </a:xfrm>
          <a:prstGeom prst="ellipse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267744" y="2864125"/>
            <a:ext cx="631713" cy="342900"/>
          </a:xfrm>
          <a:prstGeom prst="ellipse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2267744" y="3207025"/>
            <a:ext cx="800100" cy="1156250"/>
          </a:xfrm>
          <a:prstGeom prst="triangle">
            <a:avLst>
              <a:gd name="adj" fmla="val 40121"/>
            </a:avLst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2" name="Равнобедренный треугольник 11"/>
          <p:cNvSpPr/>
          <p:nvPr/>
        </p:nvSpPr>
        <p:spPr>
          <a:xfrm>
            <a:off x="395536" y="2493610"/>
            <a:ext cx="1296144" cy="1799485"/>
          </a:xfrm>
          <a:prstGeom prst="triangle">
            <a:avLst>
              <a:gd name="adj" fmla="val 45238"/>
            </a:avLst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H="1" flipV="1">
            <a:off x="1115616" y="3181350"/>
            <a:ext cx="1408162" cy="39166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1686509" y="3207025"/>
            <a:ext cx="333852" cy="3143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 flipV="1">
            <a:off x="1595886" y="3181350"/>
            <a:ext cx="424475" cy="39166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Овал 23"/>
          <p:cNvSpPr/>
          <p:nvPr/>
        </p:nvSpPr>
        <p:spPr>
          <a:xfrm>
            <a:off x="1289606" y="4725144"/>
            <a:ext cx="730755" cy="376050"/>
          </a:xfrm>
          <a:prstGeom prst="ellipse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1352657" y="5076428"/>
            <a:ext cx="667704" cy="1156250"/>
          </a:xfrm>
          <a:prstGeom prst="triangle">
            <a:avLst>
              <a:gd name="adj" fmla="val 40121"/>
            </a:avLst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H="1">
            <a:off x="1691680" y="4077072"/>
            <a:ext cx="976115" cy="15774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113483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5037" y="-128246"/>
            <a:ext cx="9286081" cy="7173416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ru-RU" sz="24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2"/>
          <a:srcRect l="33189" b="39211"/>
          <a:stretch>
            <a:fillRect/>
          </a:stretch>
        </p:blipFill>
        <p:spPr bwMode="auto">
          <a:xfrm>
            <a:off x="6876256" y="-299333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02170" y="-305683"/>
            <a:ext cx="2408237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i="1" dirty="0"/>
              <a:t>Перемещенная 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2962672" cy="439248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quarter" idx="2"/>
          </p:nvPr>
        </p:nvSpPr>
        <p:spPr>
          <a:xfrm>
            <a:off x="611560" y="1412776"/>
            <a:ext cx="3744416" cy="43924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Ощущения</a:t>
            </a:r>
          </a:p>
          <a:p>
            <a:pPr marL="0" indent="0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Похожесть</a:t>
            </a:r>
          </a:p>
          <a:p>
            <a:pPr marL="0" indent="0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Принадлежность</a:t>
            </a:r>
          </a:p>
          <a:p>
            <a:pPr marL="0" indent="0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Значимость</a:t>
            </a:r>
          </a:p>
          <a:p>
            <a:pPr marL="0" indent="0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Чувства</a:t>
            </a:r>
          </a:p>
          <a:p>
            <a:pPr marL="0" indent="0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>
                <a:solidFill>
                  <a:srgbClr val="00B0F0"/>
                </a:solidFill>
              </a:rPr>
              <a:t>Знание</a:t>
            </a:r>
          </a:p>
          <a:p>
            <a:pPr marL="0" indent="0" algn="ctr"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8" name="Объект 6"/>
          <p:cNvSpPr txBox="1">
            <a:spLocks/>
          </p:cNvSpPr>
          <p:nvPr/>
        </p:nvSpPr>
        <p:spPr>
          <a:xfrm>
            <a:off x="6236568" y="1412776"/>
            <a:ext cx="2367880" cy="244827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9" name="Объект 6"/>
          <p:cNvSpPr txBox="1">
            <a:spLocks/>
          </p:cNvSpPr>
          <p:nvPr/>
        </p:nvSpPr>
        <p:spPr>
          <a:xfrm>
            <a:off x="3419872" y="4005064"/>
            <a:ext cx="2376264" cy="22524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10" name="Объект 6"/>
          <p:cNvSpPr txBox="1">
            <a:spLocks/>
          </p:cNvSpPr>
          <p:nvPr/>
        </p:nvSpPr>
        <p:spPr>
          <a:xfrm>
            <a:off x="323528" y="4005064"/>
            <a:ext cx="2448272" cy="22524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11" name="Объект 6"/>
          <p:cNvSpPr txBox="1">
            <a:spLocks/>
          </p:cNvSpPr>
          <p:nvPr/>
        </p:nvSpPr>
        <p:spPr>
          <a:xfrm>
            <a:off x="6236568" y="4005064"/>
            <a:ext cx="2367880" cy="22524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195560" y="1882847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195560" y="2562456"/>
            <a:ext cx="978408" cy="1819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195560" y="3278442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195560" y="4046753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3195560" y="4725144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3195560" y="5445224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бъект 6"/>
          <p:cNvSpPr txBox="1">
            <a:spLocks/>
          </p:cNvSpPr>
          <p:nvPr/>
        </p:nvSpPr>
        <p:spPr>
          <a:xfrm>
            <a:off x="4860032" y="1700808"/>
            <a:ext cx="3744416" cy="45567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Парфюм, личные вещи</a:t>
            </a: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Похожие черты </a:t>
            </a: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«Мы», «Наше», «Твое»</a:t>
            </a: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Помощь по дому</a:t>
            </a: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Семейный альбом</a:t>
            </a: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Доверие, надежность</a:t>
            </a: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07444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0007" y="0"/>
            <a:ext cx="9144000" cy="685800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36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081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2"/>
          <a:srcRect l="33189" b="39211"/>
          <a:stretch>
            <a:fillRect/>
          </a:stretch>
        </p:blipFill>
        <p:spPr bwMode="auto">
          <a:xfrm>
            <a:off x="6734175" y="0"/>
            <a:ext cx="2409825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594574" y="4286746"/>
            <a:ext cx="2408237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67844" y="660246"/>
            <a:ext cx="6172200" cy="1100395"/>
          </a:xfrm>
        </p:spPr>
        <p:txBody>
          <a:bodyPr>
            <a:normAutofit fontScale="90000"/>
          </a:bodyPr>
          <a:lstStyle/>
          <a:p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>Тревожная</a:t>
            </a:r>
            <a: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47864" y="1412776"/>
            <a:ext cx="5110336" cy="4962146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000" i="1" u="sng" dirty="0" smtClean="0">
                <a:solidFill>
                  <a:schemeClr val="accent2">
                    <a:lumMod val="50000"/>
                  </a:schemeClr>
                </a:solidFill>
              </a:rPr>
              <a:t>Причина: </a:t>
            </a:r>
            <a:r>
              <a:rPr lang="ru-RU" sz="2000" dirty="0" smtClean="0"/>
              <a:t>непоследовательные и истеричные родители. То ласкали, то взрывались, били, не объясняя, что происходит. Конфликт лояльности.</a:t>
            </a:r>
          </a:p>
          <a:p>
            <a:pPr algn="ctr"/>
            <a:r>
              <a:rPr lang="ru-RU" sz="2000" i="1" u="sng" dirty="0" smtClean="0">
                <a:solidFill>
                  <a:schemeClr val="accent2">
                    <a:lumMod val="50000"/>
                  </a:schemeClr>
                </a:solidFill>
              </a:rPr>
              <a:t>Поведение: </a:t>
            </a:r>
            <a:r>
              <a:rPr lang="ru-RU" sz="2000" dirty="0" smtClean="0"/>
              <a:t>Двойственное отношение ко взрослому: «близость-отвержение», то ластится, то грубит и избегает. Не может объяснить своего поведения, страдает от этого сам.</a:t>
            </a:r>
          </a:p>
          <a:p>
            <a:pPr algn="ctr"/>
            <a:r>
              <a:rPr lang="ru-RU" sz="2000" dirty="0"/>
              <a:t>Дети «на паузе». </a:t>
            </a:r>
            <a:r>
              <a:rPr lang="ru-RU" sz="2000" dirty="0" smtClean="0"/>
              <a:t>Такие </a:t>
            </a:r>
            <a:r>
              <a:rPr lang="ru-RU" sz="2000" dirty="0"/>
              <a:t>дети выглядят плохо, отстают в росте и развитии, выглядят несчастно, им сложно делать что-то вместе с группой.</a:t>
            </a:r>
          </a:p>
          <a:p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715566" y="1830388"/>
            <a:ext cx="800100" cy="685800"/>
          </a:xfrm>
          <a:prstGeom prst="ellipse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123728" y="2135991"/>
            <a:ext cx="800100" cy="495300"/>
          </a:xfrm>
          <a:prstGeom prst="ellipse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2267744" y="2628900"/>
            <a:ext cx="800100" cy="1600200"/>
          </a:xfrm>
          <a:prstGeom prst="triangle">
            <a:avLst>
              <a:gd name="adj" fmla="val 45238"/>
            </a:avLst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2" name="Равнобедренный треугольник 11"/>
          <p:cNvSpPr/>
          <p:nvPr/>
        </p:nvSpPr>
        <p:spPr>
          <a:xfrm>
            <a:off x="395536" y="2493610"/>
            <a:ext cx="1296144" cy="1799485"/>
          </a:xfrm>
          <a:prstGeom prst="triangle">
            <a:avLst>
              <a:gd name="adj" fmla="val 45238"/>
            </a:avLst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H="1" flipV="1">
            <a:off x="2267744" y="3284984"/>
            <a:ext cx="256034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 flipV="1">
            <a:off x="1819697" y="3284984"/>
            <a:ext cx="304031" cy="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>
            <a:off x="1355841" y="3321805"/>
            <a:ext cx="35165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356011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5037" y="-128246"/>
            <a:ext cx="9286081" cy="7173416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ru-RU" sz="24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2"/>
          <a:srcRect l="33189" b="39211"/>
          <a:stretch>
            <a:fillRect/>
          </a:stretch>
        </p:blipFill>
        <p:spPr bwMode="auto">
          <a:xfrm>
            <a:off x="6876256" y="-299333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02170" y="-305683"/>
            <a:ext cx="2408237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i="1" dirty="0"/>
              <a:t>Тревожная </a:t>
            </a:r>
            <a:r>
              <a:rPr lang="ru-RU" sz="4400" b="1" i="1" dirty="0" smtClean="0"/>
              <a:t>  </a:t>
            </a:r>
            <a:endParaRPr lang="ru-RU" sz="4400" b="1" i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2962672" cy="439248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quarter" idx="2"/>
          </p:nvPr>
        </p:nvSpPr>
        <p:spPr>
          <a:xfrm>
            <a:off x="611560" y="1412776"/>
            <a:ext cx="3744416" cy="43924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Ощущения</a:t>
            </a:r>
          </a:p>
          <a:p>
            <a:pPr marL="0" indent="0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Похожесть</a:t>
            </a:r>
          </a:p>
          <a:p>
            <a:pPr marL="0" indent="0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Принадлежность</a:t>
            </a:r>
          </a:p>
          <a:p>
            <a:pPr marL="0" indent="0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Значимость</a:t>
            </a:r>
          </a:p>
          <a:p>
            <a:pPr marL="0" indent="0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Чувства</a:t>
            </a:r>
          </a:p>
          <a:p>
            <a:pPr marL="0" indent="0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>
                <a:solidFill>
                  <a:srgbClr val="00B0F0"/>
                </a:solidFill>
              </a:rPr>
              <a:t>Знание</a:t>
            </a:r>
          </a:p>
          <a:p>
            <a:pPr marL="0" indent="0" algn="ctr"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8" name="Объект 6"/>
          <p:cNvSpPr txBox="1">
            <a:spLocks/>
          </p:cNvSpPr>
          <p:nvPr/>
        </p:nvSpPr>
        <p:spPr>
          <a:xfrm>
            <a:off x="6236568" y="1412776"/>
            <a:ext cx="2367880" cy="244827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9" name="Объект 6"/>
          <p:cNvSpPr txBox="1">
            <a:spLocks/>
          </p:cNvSpPr>
          <p:nvPr/>
        </p:nvSpPr>
        <p:spPr>
          <a:xfrm>
            <a:off x="3419872" y="4005064"/>
            <a:ext cx="2376264" cy="22524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10" name="Объект 6"/>
          <p:cNvSpPr txBox="1">
            <a:spLocks/>
          </p:cNvSpPr>
          <p:nvPr/>
        </p:nvSpPr>
        <p:spPr>
          <a:xfrm>
            <a:off x="323528" y="4005064"/>
            <a:ext cx="2448272" cy="22524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11" name="Объект 6"/>
          <p:cNvSpPr txBox="1">
            <a:spLocks/>
          </p:cNvSpPr>
          <p:nvPr/>
        </p:nvSpPr>
        <p:spPr>
          <a:xfrm>
            <a:off x="6236568" y="4005064"/>
            <a:ext cx="2367880" cy="22524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195560" y="1882847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195560" y="2562456"/>
            <a:ext cx="978408" cy="1819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195560" y="3278442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195560" y="4046753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3195560" y="4725144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3195560" y="5445224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бъект 6"/>
          <p:cNvSpPr txBox="1">
            <a:spLocks/>
          </p:cNvSpPr>
          <p:nvPr/>
        </p:nvSpPr>
        <p:spPr>
          <a:xfrm>
            <a:off x="4860032" y="1700808"/>
            <a:ext cx="3744416" cy="45567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Ритуалы, постоянство</a:t>
            </a: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Рисовать, танцевать и т.д. </a:t>
            </a: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Тактильные игры и т.д.</a:t>
            </a: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Уважение и поддержка</a:t>
            </a: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Вместе грустить и веселиться</a:t>
            </a: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Делиться важным</a:t>
            </a: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93120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0007" y="0"/>
            <a:ext cx="9144000" cy="685800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36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081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2"/>
          <a:srcRect l="33189" b="39211"/>
          <a:stretch>
            <a:fillRect/>
          </a:stretch>
        </p:blipFill>
        <p:spPr bwMode="auto">
          <a:xfrm>
            <a:off x="6734175" y="0"/>
            <a:ext cx="2409825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594574" y="4286746"/>
            <a:ext cx="2408237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692696"/>
            <a:ext cx="6172200" cy="1100395"/>
          </a:xfrm>
        </p:spPr>
        <p:txBody>
          <a:bodyPr>
            <a:normAutofit fontScale="90000"/>
          </a:bodyPr>
          <a:lstStyle/>
          <a:p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>Избегающая</a:t>
            </a:r>
            <a: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61993" y="1988840"/>
            <a:ext cx="3896206" cy="4386082"/>
          </a:xfrm>
        </p:spPr>
        <p:txBody>
          <a:bodyPr>
            <a:normAutofit/>
          </a:bodyPr>
          <a:lstStyle/>
          <a:p>
            <a:pPr algn="ctr"/>
            <a:r>
              <a:rPr lang="ru-RU" sz="2000" i="1" u="sng" dirty="0" smtClean="0">
                <a:solidFill>
                  <a:schemeClr val="accent2">
                    <a:lumMod val="50000"/>
                  </a:schemeClr>
                </a:solidFill>
              </a:rPr>
              <a:t>Причины:  </a:t>
            </a:r>
            <a:r>
              <a:rPr lang="ru-RU" sz="2000" dirty="0" smtClean="0"/>
              <a:t>Потеря привязанности. Предательство, смерть взрослого.</a:t>
            </a:r>
          </a:p>
          <a:p>
            <a:pPr algn="ctr"/>
            <a:r>
              <a:rPr lang="ru-RU" sz="2000" i="1" u="sng" dirty="0" smtClean="0">
                <a:solidFill>
                  <a:schemeClr val="accent2">
                    <a:lumMod val="50000"/>
                  </a:schemeClr>
                </a:solidFill>
              </a:rPr>
              <a:t>Поведение:</a:t>
            </a:r>
            <a:r>
              <a:rPr lang="ru-RU" sz="2000" i="1" u="sng" dirty="0" smtClean="0"/>
              <a:t> </a:t>
            </a:r>
            <a:r>
              <a:rPr lang="ru-RU" sz="2000" dirty="0" smtClean="0"/>
              <a:t>Я никому не верю и не хочу ни с кем сближаться. Все равно будет разлука- это больно.</a:t>
            </a:r>
            <a:endParaRPr lang="ru-RU" sz="2000" dirty="0"/>
          </a:p>
        </p:txBody>
      </p:sp>
      <p:sp>
        <p:nvSpPr>
          <p:cNvPr id="7" name="Овал 6"/>
          <p:cNvSpPr/>
          <p:nvPr/>
        </p:nvSpPr>
        <p:spPr>
          <a:xfrm>
            <a:off x="539552" y="1830388"/>
            <a:ext cx="800100" cy="685800"/>
          </a:xfrm>
          <a:prstGeom prst="ellipse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789116" y="2822503"/>
            <a:ext cx="700037" cy="357619"/>
          </a:xfrm>
          <a:prstGeom prst="ellipse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2615860" y="3196952"/>
            <a:ext cx="1073696" cy="1600200"/>
          </a:xfrm>
          <a:prstGeom prst="triangle">
            <a:avLst>
              <a:gd name="adj" fmla="val 45238"/>
            </a:avLst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2" name="Равнобедренный треугольник 11"/>
          <p:cNvSpPr/>
          <p:nvPr/>
        </p:nvSpPr>
        <p:spPr>
          <a:xfrm>
            <a:off x="395536" y="2493610"/>
            <a:ext cx="1296144" cy="2303542"/>
          </a:xfrm>
          <a:prstGeom prst="triangle">
            <a:avLst>
              <a:gd name="adj" fmla="val 45238"/>
            </a:avLst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991929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35037" y="-128246"/>
            <a:ext cx="9286081" cy="7173416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ru-RU" sz="24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2"/>
          <a:srcRect l="33189" b="39211"/>
          <a:stretch>
            <a:fillRect/>
          </a:stretch>
        </p:blipFill>
        <p:spPr bwMode="auto">
          <a:xfrm>
            <a:off x="6876256" y="-299333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02170" y="-305683"/>
            <a:ext cx="2408237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0168" y="909492"/>
            <a:ext cx="7467600" cy="63014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i="1" dirty="0">
                <a:solidFill>
                  <a:schemeClr val="accent5">
                    <a:lumMod val="50000"/>
                  </a:schemeClr>
                </a:solidFill>
              </a:rPr>
              <a:t>Избегающая</a:t>
            </a:r>
            <a:br>
              <a:rPr lang="ru-RU" sz="4400" i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4400" b="1" i="1" dirty="0" smtClean="0"/>
              <a:t> </a:t>
            </a:r>
            <a:endParaRPr lang="ru-RU" sz="4400" b="1" i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2962672" cy="439248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quarter" idx="2"/>
          </p:nvPr>
        </p:nvSpPr>
        <p:spPr>
          <a:xfrm>
            <a:off x="611560" y="1412776"/>
            <a:ext cx="3744416" cy="43924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Ощущения</a:t>
            </a:r>
          </a:p>
          <a:p>
            <a:pPr marL="0" indent="0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Похожесть</a:t>
            </a:r>
          </a:p>
          <a:p>
            <a:pPr marL="0" indent="0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Принадлежность</a:t>
            </a:r>
          </a:p>
          <a:p>
            <a:pPr marL="0" indent="0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Значимость</a:t>
            </a:r>
          </a:p>
          <a:p>
            <a:pPr marL="0" indent="0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Чувства</a:t>
            </a:r>
          </a:p>
          <a:p>
            <a:pPr marL="0" indent="0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>
                <a:solidFill>
                  <a:srgbClr val="00B0F0"/>
                </a:solidFill>
              </a:rPr>
              <a:t>Знание</a:t>
            </a:r>
          </a:p>
          <a:p>
            <a:pPr marL="0" indent="0" algn="ctr"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8" name="Объект 6"/>
          <p:cNvSpPr txBox="1">
            <a:spLocks/>
          </p:cNvSpPr>
          <p:nvPr/>
        </p:nvSpPr>
        <p:spPr>
          <a:xfrm>
            <a:off x="6236568" y="1412776"/>
            <a:ext cx="2367880" cy="244827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9" name="Объект 6"/>
          <p:cNvSpPr txBox="1">
            <a:spLocks/>
          </p:cNvSpPr>
          <p:nvPr/>
        </p:nvSpPr>
        <p:spPr>
          <a:xfrm>
            <a:off x="3419872" y="4005064"/>
            <a:ext cx="2376264" cy="22524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10" name="Объект 6"/>
          <p:cNvSpPr txBox="1">
            <a:spLocks/>
          </p:cNvSpPr>
          <p:nvPr/>
        </p:nvSpPr>
        <p:spPr>
          <a:xfrm>
            <a:off x="323528" y="4005064"/>
            <a:ext cx="2448272" cy="22524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11" name="Объект 6"/>
          <p:cNvSpPr txBox="1">
            <a:spLocks/>
          </p:cNvSpPr>
          <p:nvPr/>
        </p:nvSpPr>
        <p:spPr>
          <a:xfrm>
            <a:off x="6236568" y="4005064"/>
            <a:ext cx="2367880" cy="22524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195560" y="1882847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195560" y="2562456"/>
            <a:ext cx="978408" cy="1819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195560" y="3278442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195560" y="4046753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3195560" y="4725144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3195560" y="5445224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бъект 6"/>
          <p:cNvSpPr txBox="1">
            <a:spLocks/>
          </p:cNvSpPr>
          <p:nvPr/>
        </p:nvSpPr>
        <p:spPr>
          <a:xfrm>
            <a:off x="4860032" y="1700808"/>
            <a:ext cx="3744416" cy="45567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Предсказуемость </a:t>
            </a: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Неожиданные сходства </a:t>
            </a: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Вчера, сегодня, завтра...</a:t>
            </a: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Доверие, надежда</a:t>
            </a: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Принятие и отражение чувств ребенка</a:t>
            </a: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«Маяки» на главном</a:t>
            </a: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3319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0007" y="0"/>
            <a:ext cx="9144000" cy="685800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36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081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2"/>
          <a:srcRect l="33189" b="39211"/>
          <a:stretch>
            <a:fillRect/>
          </a:stretch>
        </p:blipFill>
        <p:spPr bwMode="auto">
          <a:xfrm>
            <a:off x="6734175" y="0"/>
            <a:ext cx="2409825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594574" y="4286746"/>
            <a:ext cx="2408237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692696"/>
            <a:ext cx="6172200" cy="1100395"/>
          </a:xfrm>
        </p:spPr>
        <p:txBody>
          <a:bodyPr>
            <a:normAutofit fontScale="90000"/>
          </a:bodyPr>
          <a:lstStyle/>
          <a:p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>Токсичная</a:t>
            </a:r>
            <a: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51920" y="1988840"/>
            <a:ext cx="4606279" cy="4386082"/>
          </a:xfrm>
        </p:spPr>
        <p:txBody>
          <a:bodyPr>
            <a:normAutofit/>
          </a:bodyPr>
          <a:lstStyle/>
          <a:p>
            <a:pPr algn="ctr"/>
            <a:r>
              <a:rPr lang="ru-RU" sz="2000" i="1" u="sng" dirty="0" smtClean="0">
                <a:solidFill>
                  <a:schemeClr val="accent2">
                    <a:lumMod val="50000"/>
                  </a:schemeClr>
                </a:solidFill>
              </a:rPr>
              <a:t>Причины:  </a:t>
            </a:r>
            <a:r>
              <a:rPr lang="ru-RU" sz="2000" dirty="0" smtClean="0"/>
              <a:t>Жестокое обращение от близкого человека. «Люблю и бью»</a:t>
            </a:r>
          </a:p>
          <a:p>
            <a:pPr algn="ctr"/>
            <a:r>
              <a:rPr lang="ru-RU" sz="2000" i="1" u="sng" dirty="0" smtClean="0">
                <a:solidFill>
                  <a:schemeClr val="accent2">
                    <a:lumMod val="50000"/>
                  </a:schemeClr>
                </a:solidFill>
              </a:rPr>
              <a:t>Поведение: </a:t>
            </a:r>
            <a:r>
              <a:rPr lang="ru-RU" sz="2000" dirty="0" smtClean="0"/>
              <a:t>Я умею быть в контакте и получать внимание через жестокое обращение. Чтобы чувствовать, что я есть, быть во внимании- нужно провоцировать на жестокое обращение.</a:t>
            </a:r>
            <a:endParaRPr lang="ru-RU" sz="2000" dirty="0"/>
          </a:p>
        </p:txBody>
      </p:sp>
      <p:sp>
        <p:nvSpPr>
          <p:cNvPr id="7" name="Овал 6"/>
          <p:cNvSpPr/>
          <p:nvPr/>
        </p:nvSpPr>
        <p:spPr>
          <a:xfrm>
            <a:off x="539552" y="1830388"/>
            <a:ext cx="800100" cy="685800"/>
          </a:xfrm>
          <a:prstGeom prst="ellipse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789116" y="2822503"/>
            <a:ext cx="700037" cy="357619"/>
          </a:xfrm>
          <a:prstGeom prst="ellipse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2615860" y="3196952"/>
            <a:ext cx="1073696" cy="1600200"/>
          </a:xfrm>
          <a:prstGeom prst="triangle">
            <a:avLst>
              <a:gd name="adj" fmla="val 45238"/>
            </a:avLst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2" name="Равнобедренный треугольник 11"/>
          <p:cNvSpPr/>
          <p:nvPr/>
        </p:nvSpPr>
        <p:spPr>
          <a:xfrm>
            <a:off x="395536" y="2493610"/>
            <a:ext cx="1296144" cy="2303542"/>
          </a:xfrm>
          <a:prstGeom prst="triangle">
            <a:avLst>
              <a:gd name="adj" fmla="val 45238"/>
            </a:avLst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cxnSp>
        <p:nvCxnSpPr>
          <p:cNvPr id="6" name="Скругленная соединительная линия 5"/>
          <p:cNvCxnSpPr/>
          <p:nvPr/>
        </p:nvCxnSpPr>
        <p:spPr>
          <a:xfrm>
            <a:off x="1366823" y="3645381"/>
            <a:ext cx="1422293" cy="647715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 flipV="1">
            <a:off x="1266709" y="3573016"/>
            <a:ext cx="1522408" cy="7200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073242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-24526"/>
            <a:ext cx="9286081" cy="7173416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ru-RU" sz="24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2"/>
          <a:srcRect l="33189" b="39211"/>
          <a:stretch>
            <a:fillRect/>
          </a:stretch>
        </p:blipFill>
        <p:spPr bwMode="auto">
          <a:xfrm>
            <a:off x="6876256" y="-299333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02170" y="-305683"/>
            <a:ext cx="2408237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0168" y="909492"/>
            <a:ext cx="7467600" cy="63014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i="1" dirty="0" smtClean="0"/>
              <a:t>Токсичная </a:t>
            </a:r>
            <a:endParaRPr lang="ru-RU" sz="4400" b="1" i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2962672" cy="439248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quarter" idx="2"/>
          </p:nvPr>
        </p:nvSpPr>
        <p:spPr>
          <a:xfrm>
            <a:off x="611560" y="1412776"/>
            <a:ext cx="3744416" cy="43924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Ощущения</a:t>
            </a:r>
          </a:p>
          <a:p>
            <a:pPr marL="0" indent="0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Похожесть</a:t>
            </a:r>
          </a:p>
          <a:p>
            <a:pPr marL="0" indent="0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Принадлежность</a:t>
            </a:r>
          </a:p>
          <a:p>
            <a:pPr marL="0" indent="0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Значимость</a:t>
            </a:r>
          </a:p>
          <a:p>
            <a:pPr marL="0" indent="0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Чувства</a:t>
            </a:r>
          </a:p>
          <a:p>
            <a:pPr marL="0" indent="0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>
                <a:solidFill>
                  <a:srgbClr val="00B0F0"/>
                </a:solidFill>
              </a:rPr>
              <a:t>Знание</a:t>
            </a:r>
          </a:p>
          <a:p>
            <a:pPr marL="0" indent="0" algn="ctr"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8" name="Объект 6"/>
          <p:cNvSpPr txBox="1">
            <a:spLocks/>
          </p:cNvSpPr>
          <p:nvPr/>
        </p:nvSpPr>
        <p:spPr>
          <a:xfrm>
            <a:off x="6236568" y="1412776"/>
            <a:ext cx="2367880" cy="244827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9" name="Объект 6"/>
          <p:cNvSpPr txBox="1">
            <a:spLocks/>
          </p:cNvSpPr>
          <p:nvPr/>
        </p:nvSpPr>
        <p:spPr>
          <a:xfrm>
            <a:off x="3419872" y="4005064"/>
            <a:ext cx="2376264" cy="22524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10" name="Объект 6"/>
          <p:cNvSpPr txBox="1">
            <a:spLocks/>
          </p:cNvSpPr>
          <p:nvPr/>
        </p:nvSpPr>
        <p:spPr>
          <a:xfrm>
            <a:off x="323528" y="4005064"/>
            <a:ext cx="2448272" cy="22524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11" name="Объект 6"/>
          <p:cNvSpPr txBox="1">
            <a:spLocks/>
          </p:cNvSpPr>
          <p:nvPr/>
        </p:nvSpPr>
        <p:spPr>
          <a:xfrm>
            <a:off x="6236568" y="4005064"/>
            <a:ext cx="2367880" cy="22524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195560" y="1882847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195560" y="2562456"/>
            <a:ext cx="978408" cy="1819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195560" y="3278442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195560" y="4046753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3195560" y="4725144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3195560" y="5445224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бъект 6"/>
          <p:cNvSpPr txBox="1">
            <a:spLocks/>
          </p:cNvSpPr>
          <p:nvPr/>
        </p:nvSpPr>
        <p:spPr>
          <a:xfrm>
            <a:off x="4860032" y="1700808"/>
            <a:ext cx="3744416" cy="45567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Щекотать , играть</a:t>
            </a: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Хвалить,  делать вместе</a:t>
            </a: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Делать что-то вместе</a:t>
            </a: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Одобрение, поддержка</a:t>
            </a: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Злиться, смеяться  вместе</a:t>
            </a: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Общие секреты</a:t>
            </a: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5161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0007" y="0"/>
            <a:ext cx="9144000" cy="685800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500" indent="-57150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sz="36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081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2"/>
          <a:srcRect l="33189" b="39211"/>
          <a:stretch>
            <a:fillRect/>
          </a:stretch>
        </p:blipFill>
        <p:spPr bwMode="auto">
          <a:xfrm>
            <a:off x="6734175" y="0"/>
            <a:ext cx="2409825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594574" y="4286746"/>
            <a:ext cx="2408237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692696"/>
            <a:ext cx="6172200" cy="1100395"/>
          </a:xfrm>
        </p:spPr>
        <p:txBody>
          <a:bodyPr>
            <a:normAutofit fontScale="90000"/>
          </a:bodyPr>
          <a:lstStyle/>
          <a:p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i="1" dirty="0" smtClean="0">
                <a:solidFill>
                  <a:schemeClr val="accent5">
                    <a:lumMod val="50000"/>
                  </a:schemeClr>
                </a:solidFill>
              </a:rPr>
              <a:t>Перевернутая</a:t>
            </a:r>
            <a: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3200" i="1" dirty="0">
                <a:solidFill>
                  <a:schemeClr val="accent5">
                    <a:lumMod val="50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7904" y="1700808"/>
            <a:ext cx="4750296" cy="4674114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sz="2400" i="1" u="sng" dirty="0" smtClean="0">
                <a:solidFill>
                  <a:schemeClr val="accent2">
                    <a:lumMod val="50000"/>
                  </a:schemeClr>
                </a:solidFill>
              </a:rPr>
              <a:t>Причины: </a:t>
            </a:r>
            <a:r>
              <a:rPr lang="ru-RU" dirty="0" smtClean="0"/>
              <a:t>Часто </a:t>
            </a:r>
            <a:r>
              <a:rPr lang="ru-RU" dirty="0"/>
              <a:t>бывает и в кровной семье при </a:t>
            </a:r>
            <a:r>
              <a:rPr lang="ru-RU" dirty="0" smtClean="0"/>
              <a:t>ненадлежащей заботе</a:t>
            </a:r>
            <a:r>
              <a:rPr lang="ru-RU" dirty="0"/>
              <a:t>, или инфантильности </a:t>
            </a:r>
            <a:r>
              <a:rPr lang="ru-RU" dirty="0" smtClean="0"/>
              <a:t>родителей. Ребенок родителей </a:t>
            </a:r>
            <a:r>
              <a:rPr lang="ru-RU" dirty="0"/>
              <a:t>любит как своих «</a:t>
            </a:r>
            <a:r>
              <a:rPr lang="ru-RU" dirty="0" smtClean="0"/>
              <a:t>детей», </a:t>
            </a:r>
            <a:r>
              <a:rPr lang="ru-RU" dirty="0"/>
              <a:t>но не уважает (психологическое усыновление родителей</a:t>
            </a:r>
            <a:r>
              <a:rPr lang="ru-RU" dirty="0" smtClean="0"/>
              <a:t>).</a:t>
            </a:r>
          </a:p>
          <a:p>
            <a:pPr algn="ctr"/>
            <a:r>
              <a:rPr lang="ru-RU" sz="2400" i="1" u="sng" dirty="0" smtClean="0">
                <a:solidFill>
                  <a:schemeClr val="accent2">
                    <a:lumMod val="50000"/>
                  </a:schemeClr>
                </a:solidFill>
              </a:rPr>
              <a:t>Поведение: </a:t>
            </a:r>
            <a:r>
              <a:rPr lang="ru-RU" dirty="0"/>
              <a:t>В семье или в  детском </a:t>
            </a:r>
            <a:r>
              <a:rPr lang="ru-RU" dirty="0" smtClean="0"/>
              <a:t>доме </a:t>
            </a:r>
            <a:r>
              <a:rPr lang="ru-RU" dirty="0"/>
              <a:t>ребенок принимает решение </a:t>
            </a:r>
            <a:r>
              <a:rPr lang="ru-RU" dirty="0" smtClean="0"/>
              <a:t>«если нет взрослого, </a:t>
            </a:r>
            <a:r>
              <a:rPr lang="ru-RU" dirty="0"/>
              <a:t>который ухаживает за мной, </a:t>
            </a:r>
            <a:r>
              <a:rPr lang="ru-RU" dirty="0" smtClean="0"/>
              <a:t>я </a:t>
            </a:r>
            <a:r>
              <a:rPr lang="ru-RU" dirty="0"/>
              <a:t>сам стану </a:t>
            </a:r>
            <a:r>
              <a:rPr lang="ru-RU" dirty="0" smtClean="0"/>
              <a:t>взрослым».</a:t>
            </a:r>
            <a:r>
              <a:rPr lang="ru-RU" dirty="0"/>
              <a:t> Будь полезным. </a:t>
            </a:r>
            <a:endParaRPr lang="ru-RU" dirty="0" smtClean="0"/>
          </a:p>
          <a:p>
            <a:r>
              <a:rPr lang="ru-RU" dirty="0" smtClean="0"/>
              <a:t>Страшно </a:t>
            </a:r>
            <a:r>
              <a:rPr lang="ru-RU" dirty="0"/>
              <a:t>быть уязвимым, поэтому будь доминирующим». </a:t>
            </a:r>
            <a:endParaRPr lang="ru-RU" dirty="0" smtClean="0"/>
          </a:p>
          <a:p>
            <a:r>
              <a:rPr lang="ru-RU" sz="2400" i="1" u="sng" dirty="0" smtClean="0"/>
              <a:t>Рекомендации: </a:t>
            </a:r>
            <a:r>
              <a:rPr lang="ru-RU" dirty="0"/>
              <a:t>За таким поведением стоит страх уязвимости. Важно показать, что в слабости побыть очень даже неплохо. </a:t>
            </a:r>
            <a:r>
              <a:rPr lang="ru-RU" dirty="0" smtClean="0"/>
              <a:t>Я твой взрослый, я о тебе буду заботиться. Подкреплять своим поведением. Быть готовым к конкуренции.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298886" y="1826734"/>
            <a:ext cx="800100" cy="685800"/>
          </a:xfrm>
          <a:prstGeom prst="ellipse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1867694" y="3309392"/>
            <a:ext cx="779285" cy="958390"/>
          </a:xfrm>
          <a:prstGeom prst="triangle">
            <a:avLst>
              <a:gd name="adj" fmla="val 45238"/>
            </a:avLst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2" name="Равнобедренный треугольник 11"/>
          <p:cNvSpPr/>
          <p:nvPr/>
        </p:nvSpPr>
        <p:spPr>
          <a:xfrm>
            <a:off x="67494" y="2468297"/>
            <a:ext cx="1296144" cy="1883445"/>
          </a:xfrm>
          <a:prstGeom prst="triangle">
            <a:avLst>
              <a:gd name="adj" fmla="val 45238"/>
            </a:avLst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H="1" flipV="1">
            <a:off x="698936" y="3190696"/>
            <a:ext cx="1135546" cy="857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6223635" y="9672320"/>
            <a:ext cx="1143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 flipV="1">
            <a:off x="2139655" y="2420888"/>
            <a:ext cx="844901" cy="19674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1617214" y="2384335"/>
            <a:ext cx="545233" cy="19674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>
            <a:off x="1562270" y="4351742"/>
            <a:ext cx="1369318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Овал 24"/>
          <p:cNvSpPr/>
          <p:nvPr/>
        </p:nvSpPr>
        <p:spPr>
          <a:xfrm>
            <a:off x="1933847" y="3019246"/>
            <a:ext cx="457200" cy="342900"/>
          </a:xfrm>
          <a:prstGeom prst="ellipse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1705247" y="1830388"/>
            <a:ext cx="9144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70753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-24526"/>
            <a:ext cx="9286081" cy="7173416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ru-RU" sz="24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2"/>
          <a:srcRect l="33189" b="39211"/>
          <a:stretch>
            <a:fillRect/>
          </a:stretch>
        </p:blipFill>
        <p:spPr bwMode="auto">
          <a:xfrm>
            <a:off x="6876256" y="-299333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02170" y="-305683"/>
            <a:ext cx="2408237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0168" y="909492"/>
            <a:ext cx="7467600" cy="63014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i="1" dirty="0"/>
              <a:t>Перевернутая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2962672" cy="439248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quarter" idx="2"/>
          </p:nvPr>
        </p:nvSpPr>
        <p:spPr>
          <a:xfrm>
            <a:off x="611560" y="1412776"/>
            <a:ext cx="3744416" cy="43924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Ощущения</a:t>
            </a:r>
          </a:p>
          <a:p>
            <a:pPr marL="0" indent="0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Похожесть</a:t>
            </a:r>
          </a:p>
          <a:p>
            <a:pPr marL="0" indent="0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Принадлежность</a:t>
            </a:r>
          </a:p>
          <a:p>
            <a:pPr marL="0" indent="0"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Значимость</a:t>
            </a:r>
          </a:p>
          <a:p>
            <a:pPr marL="0" indent="0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Чувства</a:t>
            </a:r>
          </a:p>
          <a:p>
            <a:pPr marL="0" indent="0"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ru-RU" sz="2000" b="1" dirty="0">
                <a:solidFill>
                  <a:srgbClr val="00B0F0"/>
                </a:solidFill>
              </a:rPr>
              <a:t>Знание</a:t>
            </a:r>
          </a:p>
          <a:p>
            <a:pPr marL="0" indent="0" algn="ctr"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8" name="Объект 6"/>
          <p:cNvSpPr txBox="1">
            <a:spLocks/>
          </p:cNvSpPr>
          <p:nvPr/>
        </p:nvSpPr>
        <p:spPr>
          <a:xfrm>
            <a:off x="6236568" y="1412776"/>
            <a:ext cx="2367880" cy="244827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9" name="Объект 6"/>
          <p:cNvSpPr txBox="1">
            <a:spLocks/>
          </p:cNvSpPr>
          <p:nvPr/>
        </p:nvSpPr>
        <p:spPr>
          <a:xfrm>
            <a:off x="3419872" y="4005064"/>
            <a:ext cx="2376264" cy="22524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10" name="Объект 6"/>
          <p:cNvSpPr txBox="1">
            <a:spLocks/>
          </p:cNvSpPr>
          <p:nvPr/>
        </p:nvSpPr>
        <p:spPr>
          <a:xfrm>
            <a:off x="323528" y="4005064"/>
            <a:ext cx="2448272" cy="22524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11" name="Объект 6"/>
          <p:cNvSpPr txBox="1">
            <a:spLocks/>
          </p:cNvSpPr>
          <p:nvPr/>
        </p:nvSpPr>
        <p:spPr>
          <a:xfrm>
            <a:off x="6236568" y="4005064"/>
            <a:ext cx="2367880" cy="225246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195560" y="1882847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195560" y="2562456"/>
            <a:ext cx="978408" cy="1819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195560" y="3278442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195560" y="4046753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3195560" y="4725144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3195560" y="5445224"/>
            <a:ext cx="978408" cy="18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бъект 6"/>
          <p:cNvSpPr txBox="1">
            <a:spLocks/>
          </p:cNvSpPr>
          <p:nvPr/>
        </p:nvSpPr>
        <p:spPr>
          <a:xfrm>
            <a:off x="4860032" y="1700808"/>
            <a:ext cx="3744416" cy="4556720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Обнимать, качать, убаюкивать</a:t>
            </a: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Предлагаться свое «можем вместе, можешь как я»</a:t>
            </a: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Иерархия </a:t>
            </a: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«Семейный совет»</a:t>
            </a: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Ответственность взрослых</a:t>
            </a: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endParaRPr lang="ru-RU" sz="2000" b="1" dirty="0" smtClean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Доверие, принятие</a:t>
            </a:r>
            <a:endParaRPr lang="ru-RU" sz="2000" b="1" dirty="0">
              <a:solidFill>
                <a:srgbClr val="00B0F0"/>
              </a:solidFill>
            </a:endParaRPr>
          </a:p>
          <a:p>
            <a:pPr marL="0" indent="0" algn="ctr">
              <a:buFont typeface="Wingdings"/>
              <a:buNone/>
            </a:pPr>
            <a:endParaRPr lang="ru-RU" sz="2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28279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i="1" dirty="0" smtClean="0">
                <a:solidFill>
                  <a:schemeClr val="accent5">
                    <a:lumMod val="50000"/>
                  </a:schemeClr>
                </a:solidFill>
              </a:rPr>
              <a:t>Важно при формировании Привязанности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080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2"/>
          <a:srcRect t="39211" r="33189"/>
          <a:stretch>
            <a:fillRect/>
          </a:stretch>
        </p:blipFill>
        <p:spPr bwMode="auto">
          <a:xfrm>
            <a:off x="0" y="4495800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3"/>
          <a:srcRect l="33189" b="39211"/>
          <a:stretch>
            <a:fillRect/>
          </a:stretch>
        </p:blipFill>
        <p:spPr bwMode="auto">
          <a:xfrm>
            <a:off x="6734175" y="0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666582" y="4443413"/>
            <a:ext cx="2408237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3854" y="-41879"/>
            <a:ext cx="2408237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899795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-32522"/>
            <a:ext cx="9144000" cy="685800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8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i="1" dirty="0" smtClean="0">
                <a:solidFill>
                  <a:schemeClr val="accent5">
                    <a:lumMod val="50000"/>
                  </a:schemeClr>
                </a:solidFill>
              </a:rPr>
              <a:t>Для ребенка важно: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3200" b="1" i="1" dirty="0" smtClean="0">
                <a:solidFill>
                  <a:schemeClr val="accent5">
                    <a:lumMod val="50000"/>
                  </a:schemeClr>
                </a:solidFill>
              </a:rPr>
              <a:t>1. Принятие (слышали и понимали)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 smtClean="0">
                <a:solidFill>
                  <a:schemeClr val="accent5">
                    <a:lumMod val="50000"/>
                  </a:schemeClr>
                </a:solidFill>
              </a:rPr>
              <a:t>  2. Интерес к личности (интересно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i="1" dirty="0" smtClean="0">
                <a:solidFill>
                  <a:schemeClr val="accent5">
                    <a:lumMod val="50000"/>
                  </a:schemeClr>
                </a:solidFill>
              </a:rPr>
              <a:t>     с детьми)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 smtClean="0">
                <a:solidFill>
                  <a:schemeClr val="accent5">
                    <a:lumMod val="50000"/>
                  </a:schemeClr>
                </a:solidFill>
              </a:rPr>
              <a:t>  3. Уважение (мнение, интересы,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200" b="1" i="1" dirty="0" smtClean="0">
                <a:solidFill>
                  <a:schemeClr val="accent5">
                    <a:lumMod val="50000"/>
                  </a:schemeClr>
                </a:solidFill>
              </a:rPr>
              <a:t>     объяснять почему не согласны или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 smtClean="0">
                <a:solidFill>
                  <a:schemeClr val="accent5">
                    <a:lumMod val="50000"/>
                  </a:schemeClr>
                </a:solidFill>
              </a:rPr>
              <a:t>      вводите запрет)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 smtClean="0">
                <a:solidFill>
                  <a:schemeClr val="accent5">
                    <a:lumMod val="50000"/>
                  </a:schemeClr>
                </a:solidFill>
              </a:rPr>
              <a:t>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080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2"/>
          <a:srcRect t="39211" r="33189"/>
          <a:stretch>
            <a:fillRect/>
          </a:stretch>
        </p:blipFill>
        <p:spPr bwMode="auto">
          <a:xfrm rot="16200000">
            <a:off x="6636421" y="4439465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3"/>
          <a:srcRect l="33189" b="39211"/>
          <a:stretch>
            <a:fillRect/>
          </a:stretch>
        </p:blipFill>
        <p:spPr bwMode="auto">
          <a:xfrm>
            <a:off x="7041603" y="0"/>
            <a:ext cx="2102397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0899795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080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2"/>
          <a:srcRect t="39211" r="33189"/>
          <a:stretch>
            <a:fillRect/>
          </a:stretch>
        </p:blipFill>
        <p:spPr bwMode="auto">
          <a:xfrm>
            <a:off x="-2589" y="4508304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3"/>
          <a:srcRect l="33189" b="39211"/>
          <a:stretch>
            <a:fillRect/>
          </a:stretch>
        </p:blipFill>
        <p:spPr bwMode="auto">
          <a:xfrm>
            <a:off x="6734175" y="0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971600" y="1197620"/>
            <a:ext cx="7128792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4400" b="1" i="1" dirty="0">
                <a:solidFill>
                  <a:srgbClr val="AEBAD5">
                    <a:lumMod val="50000"/>
                  </a:srgbClr>
                </a:solidFill>
              </a:rPr>
              <a:t>Для ребенка важно</a:t>
            </a:r>
            <a:r>
              <a:rPr lang="ru-RU" sz="4400" b="1" i="1" dirty="0" smtClean="0">
                <a:solidFill>
                  <a:srgbClr val="AEBAD5">
                    <a:lumMod val="50000"/>
                  </a:srgbClr>
                </a:solidFill>
              </a:rPr>
              <a:t>:</a:t>
            </a:r>
          </a:p>
          <a:p>
            <a:pPr lvl="0" algn="ctr">
              <a:defRPr/>
            </a:pPr>
            <a:endParaRPr lang="ru-RU" sz="2800" b="1" i="1" dirty="0" smtClean="0">
              <a:solidFill>
                <a:srgbClr val="AEBAD5">
                  <a:lumMod val="50000"/>
                </a:srgbClr>
              </a:solidFill>
            </a:endParaRPr>
          </a:p>
          <a:p>
            <a:pPr lvl="0">
              <a:defRPr/>
            </a:pPr>
            <a:r>
              <a:rPr lang="ru-RU" sz="3200" b="1" i="1" dirty="0" smtClean="0">
                <a:solidFill>
                  <a:srgbClr val="AEBAD5">
                    <a:lumMod val="50000"/>
                  </a:srgbClr>
                </a:solidFill>
              </a:rPr>
              <a:t>4</a:t>
            </a:r>
            <a:r>
              <a:rPr lang="ru-RU" sz="3200" b="1" i="1" dirty="0">
                <a:solidFill>
                  <a:srgbClr val="AEBAD5">
                    <a:lumMod val="50000"/>
                  </a:srgbClr>
                </a:solidFill>
              </a:rPr>
              <a:t>. Учитывать права(выбор, выражение чувств, прошлое, защиту, физические и психологические границы)</a:t>
            </a:r>
          </a:p>
          <a:p>
            <a:pPr lvl="0">
              <a:defRPr/>
            </a:pPr>
            <a:r>
              <a:rPr lang="ru-RU" sz="3200" b="1" i="1" dirty="0" smtClean="0">
                <a:solidFill>
                  <a:srgbClr val="AEBAD5">
                    <a:lumMod val="50000"/>
                  </a:srgbClr>
                </a:solidFill>
              </a:rPr>
              <a:t>5</a:t>
            </a:r>
            <a:r>
              <a:rPr lang="ru-RU" sz="3200" b="1" i="1" dirty="0">
                <a:solidFill>
                  <a:srgbClr val="AEBAD5">
                    <a:lumMod val="50000"/>
                  </a:srgbClr>
                </a:solidFill>
              </a:rPr>
              <a:t>. Оставаться на стороне ребенка в сложных ситуациях.</a:t>
            </a:r>
          </a:p>
        </p:txBody>
      </p:sp>
    </p:spTree>
    <p:extLst>
      <p:ext uri="{BB962C8B-B14F-4D97-AF65-F5344CB8AC3E}">
        <p14:creationId xmlns:p14="http://schemas.microsoft.com/office/powerpoint/2010/main" val="141581427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21906" y="0"/>
            <a:ext cx="9144000" cy="6858000"/>
          </a:xfrm>
          <a:prstGeom prst="rect">
            <a:avLst/>
          </a:prstGeom>
          <a:solidFill>
            <a:srgbClr val="FFDD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i="1" dirty="0" smtClean="0">
                <a:solidFill>
                  <a:schemeClr val="accent5">
                    <a:lumMod val="50000"/>
                  </a:schemeClr>
                </a:solidFill>
              </a:rPr>
              <a:t>Родителю важно быть: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sz="3200" b="1" i="1" dirty="0" smtClean="0">
                <a:solidFill>
                  <a:schemeClr val="accent5">
                    <a:lumMod val="50000"/>
                  </a:schemeClr>
                </a:solidFill>
              </a:rPr>
              <a:t>Последовательным(чему </a:t>
            </a:r>
            <a:r>
              <a:rPr lang="ru-RU" sz="3200" b="1" i="1" dirty="0">
                <a:solidFill>
                  <a:schemeClr val="accent5">
                    <a:lumMod val="50000"/>
                  </a:schemeClr>
                </a:solidFill>
              </a:rPr>
              <a:t>у</a:t>
            </a:r>
            <a:r>
              <a:rPr lang="ru-RU" sz="3200" b="1" i="1" dirty="0" smtClean="0">
                <a:solidFill>
                  <a:schemeClr val="accent5">
                    <a:lumMod val="50000"/>
                  </a:schemeClr>
                </a:solidFill>
              </a:rPr>
              <a:t>чит, то и сам делает)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sz="3200" b="1" i="1" dirty="0" smtClean="0">
                <a:solidFill>
                  <a:schemeClr val="accent5">
                    <a:lumMod val="50000"/>
                  </a:schemeClr>
                </a:solidFill>
              </a:rPr>
              <a:t>Надежным (слово-дело)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sz="3200" b="1" i="1" dirty="0" smtClean="0">
                <a:solidFill>
                  <a:schemeClr val="accent5">
                    <a:lumMod val="50000"/>
                  </a:schemeClr>
                </a:solidFill>
              </a:rPr>
              <a:t>Предсказуемым(за один и тот же поступок- одна реакция)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sz="3200" b="1" i="1" dirty="0" smtClean="0">
                <a:solidFill>
                  <a:schemeClr val="accent5">
                    <a:lumMod val="50000"/>
                  </a:schemeClr>
                </a:solidFill>
              </a:rPr>
              <a:t>Доступен (физически и эмоционально)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080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2"/>
          <a:srcRect t="39211" r="33189"/>
          <a:stretch>
            <a:fillRect/>
          </a:stretch>
        </p:blipFill>
        <p:spPr bwMode="auto">
          <a:xfrm rot="16200000">
            <a:off x="6420396" y="4244901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3" descr="C:\Documents and Settings\Иятта\Рабочий стол\ЭТО СРОЧНО\ПРЕЗЕНТАЦИЯ\0_6d5dd_fa218c92_L.png"/>
          <p:cNvPicPr>
            <a:picLocks noChangeAspect="1" noChangeArrowheads="1"/>
          </p:cNvPicPr>
          <p:nvPr/>
        </p:nvPicPr>
        <p:blipFill>
          <a:blip r:embed="rId3"/>
          <a:srcRect l="33189" b="39211"/>
          <a:stretch>
            <a:fillRect/>
          </a:stretch>
        </p:blipFill>
        <p:spPr bwMode="auto">
          <a:xfrm>
            <a:off x="6804248" y="0"/>
            <a:ext cx="240982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0899795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1657</TotalTime>
  <Words>926</Words>
  <Application>Microsoft Office PowerPoint</Application>
  <PresentationFormat>Экран (4:3)</PresentationFormat>
  <Paragraphs>248</Paragraphs>
  <Slides>27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Calibri</vt:lpstr>
      <vt:lpstr>Cambria</vt:lpstr>
      <vt:lpstr>Century Schoolbook</vt:lpstr>
      <vt:lpstr>Wingdings</vt:lpstr>
      <vt:lpstr>Wingdings 2</vt:lpstr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Направления формирования привязанности</vt:lpstr>
      <vt:lpstr>Презентация PowerPoint</vt:lpstr>
      <vt:lpstr>        Диффузная  </vt:lpstr>
      <vt:lpstr>Диффузная  </vt:lpstr>
      <vt:lpstr>Перемещенная </vt:lpstr>
      <vt:lpstr>Перемещенная  </vt:lpstr>
      <vt:lpstr>        Тревожная  </vt:lpstr>
      <vt:lpstr>Тревожная   </vt:lpstr>
      <vt:lpstr>        Избегающая </vt:lpstr>
      <vt:lpstr>Избегающая  </vt:lpstr>
      <vt:lpstr>        Токсичная </vt:lpstr>
      <vt:lpstr>Токсичная </vt:lpstr>
      <vt:lpstr>        Перевернутая </vt:lpstr>
      <vt:lpstr>Перевернутая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</cp:lastModifiedBy>
  <cp:revision>112</cp:revision>
  <dcterms:modified xsi:type="dcterms:W3CDTF">2025-12-19T07:12:23Z</dcterms:modified>
</cp:coreProperties>
</file>